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0" r:id="rId7"/>
    <p:sldId id="267" r:id="rId8"/>
    <p:sldId id="261" r:id="rId9"/>
    <p:sldId id="264" r:id="rId10"/>
    <p:sldId id="263" r:id="rId11"/>
    <p:sldId id="262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EC044-7161-48A8-A2C9-462C0FBD960A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9129C-5AFB-4DE8-B298-8E77318675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68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B8464-AF28-4321-8824-3710E048D60F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584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5364B-F639-48A2-9CEB-54F1803BEBE6}" type="datetime1">
              <a:rPr lang="ru-RU" smtClean="0"/>
              <a:t>18.06.2024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0551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B5E1-6198-449F-B719-FE9AED4DEFC7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803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955EC-02CB-42A4-B3D3-670387BE2024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7226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8C310-6FC1-4B13-9B33-9FD51CF86654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884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0E33A-524E-4D93-B07C-62219662ADCE}" type="datetime1">
              <a:rPr lang="ru-RU" smtClean="0"/>
              <a:t>18.06.2024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56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66480-9CBE-4C40-B519-A06498F36E1A}" type="datetime1">
              <a:rPr lang="ru-RU" smtClean="0"/>
              <a:t>18.06.2024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7673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E18B-E4A5-4334-ABBE-F34037BC93B8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8110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814B7-E892-4EC6-AC30-BF3542BE5052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974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3AF0-799A-41B0-96B5-F1EE514191F0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8007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B4382-0E2E-45A7-864D-C35C21E99DC4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030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C9D92-E793-48AA-AA4D-DBE8A345EEF7}" type="datetime1">
              <a:rPr lang="ru-RU" smtClean="0"/>
              <a:t>18.06.2024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668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DF86F-0918-4CF1-BE3A-916533C218C3}" type="datetime1">
              <a:rPr lang="ru-RU" smtClean="0"/>
              <a:t>18.06.2024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206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DF51-C8E0-457A-9E76-10F60B933216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1936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B457-A228-4931-8F39-D3D3B3D92CC9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6101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0FDB2-BC07-4F2D-B49A-D2A7FC666644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281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5C9B-BAE5-45FD-90CE-C5CA34BFF394}" type="datetime1">
              <a:rPr lang="ru-RU" smtClean="0"/>
              <a:t>18.06.2024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146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A106DAB-C646-423B-B91A-CD194935E305}" type="datetime1">
              <a:rPr lang="ru-RU" smtClean="0"/>
              <a:t>18.06.2024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0A4EA-E231-4BE6-BACE-3AEF5A5C1E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821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81ABB-E7B3-4FCD-998D-5E9985144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041073"/>
          </a:xfrm>
        </p:spPr>
        <p:txBody>
          <a:bodyPr/>
          <a:lstStyle/>
          <a:p>
            <a:r>
              <a:rPr lang="ru-RU" sz="2000" dirty="0"/>
              <a:t>Новосибирский государственный университет, НГУ. 09.03.01 Информатика и вычислительная техника. Программная инженерия и компьютерные науки</a:t>
            </a:r>
            <a:br>
              <a:rPr lang="ru-RU" sz="2000" dirty="0"/>
            </a:br>
            <a:br>
              <a:rPr lang="ru-RU" sz="2000" dirty="0"/>
            </a:br>
            <a:br>
              <a:rPr lang="ru-RU" sz="2000" dirty="0"/>
            </a:br>
            <a:br>
              <a:rPr lang="ru-RU" sz="2000" dirty="0"/>
            </a:br>
            <a:br>
              <a:rPr lang="ru-RU" sz="2000" dirty="0"/>
            </a:br>
            <a:br>
              <a:rPr lang="ru-RU" sz="2000" dirty="0"/>
            </a:br>
            <a:r>
              <a:rPr lang="ru-RU" sz="3200" dirty="0"/>
              <a:t>Разработка компьютерной системы прогнозирования налоговых поступлений и акцизов</a:t>
            </a:r>
            <a:endParaRPr lang="ru-RU" sz="2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4BE0E3-6568-4226-9383-4DC33BAA79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886036"/>
            <a:ext cx="8825658" cy="1487054"/>
          </a:xfrm>
        </p:spPr>
        <p:txBody>
          <a:bodyPr>
            <a:normAutofit fontScale="92500" lnSpcReduction="20000"/>
          </a:bodyPr>
          <a:lstStyle/>
          <a:p>
            <a:r>
              <a:rPr lang="ru-RU" sz="1800" cap="none" dirty="0"/>
              <a:t>Выполнил: Шинкевич Вячеслав Сергеевич, студент гр. 20205 ФИТ НГУ</a:t>
            </a:r>
          </a:p>
          <a:p>
            <a:r>
              <a:rPr lang="ru-RU" sz="1800" cap="none" dirty="0"/>
              <a:t>Руководитель ВКР: Осипов Александр Леонидович, к.т.н., доцент кафедры компьютерных систем ФИТ НГУ</a:t>
            </a:r>
          </a:p>
          <a:p>
            <a:endParaRPr lang="ru-RU" sz="1800" cap="none" dirty="0"/>
          </a:p>
          <a:p>
            <a:r>
              <a:rPr lang="ru-RU" sz="1600" cap="none" dirty="0"/>
              <a:t>Новосибирск, 2024</a:t>
            </a:r>
          </a:p>
        </p:txBody>
      </p:sp>
    </p:spTree>
    <p:extLst>
      <p:ext uri="{BB962C8B-B14F-4D97-AF65-F5344CB8AC3E}">
        <p14:creationId xmlns:p14="http://schemas.microsoft.com/office/powerpoint/2010/main" val="840370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Результаты исследования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10</a:t>
            </a:fld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34AC4B6-C9C7-4B48-969A-A1CC49F99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304" y="1524000"/>
            <a:ext cx="8097167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39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/>
          <a:lstStyle/>
          <a:p>
            <a:r>
              <a:rPr lang="ru-RU" dirty="0"/>
              <a:t>Проведен анализ налоговой системы РФ</a:t>
            </a:r>
          </a:p>
          <a:p>
            <a:r>
              <a:rPr lang="ru-RU" dirty="0"/>
              <a:t>Проанализированы существующие решения для прогнозирования налоговых поступлений</a:t>
            </a:r>
          </a:p>
          <a:p>
            <a:r>
              <a:rPr lang="ru-RU" dirty="0"/>
              <a:t>Разработана автоматизированная мульти алгоритмическая расширяемая система прогнозирования, с помощью которой проанализировано применение алгоритмов для прогнозирования налоговых поступлений и федерального бюджета</a:t>
            </a:r>
          </a:p>
          <a:p>
            <a:r>
              <a:rPr lang="ru-RU" dirty="0"/>
              <a:t>По итогам исследования, алгоритм </a:t>
            </a:r>
            <a:r>
              <a:rPr lang="en-US" dirty="0"/>
              <a:t>SSA </a:t>
            </a:r>
            <a:r>
              <a:rPr lang="ru-RU" dirty="0"/>
              <a:t>стал наиболее точным алгоритмом прогнозирования для большинства налогов и акцизов, а также оказался достаточно точным для прогнозирования объема федерального бюджета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003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297FF-ECD7-4989-93C9-E9D95A4A9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2024-05-27 19-24-49">
            <a:hlinkClick r:id="" action="ppaction://media"/>
            <a:extLst>
              <a:ext uri="{FF2B5EF4-FFF2-40B4-BE49-F238E27FC236}">
                <a16:creationId xmlns:a16="http://schemas.microsoft.com/office/drawing/2014/main" id="{89ED5E06-C121-401A-8D6A-791D789D5B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109" y="452718"/>
            <a:ext cx="9524726" cy="5952671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1F20C94-B11D-462C-8F6A-DE09A4C0B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24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7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47DD73-245E-403C-A2E8-CE92E589E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5400" dirty="0"/>
              <a:t>Спасибо за внимание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01CA594-0F95-4E6C-8D63-B5B12FCA62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09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Актуальность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Важной государственной задачей является эффективное функционирование его институтов, что обеспечивается наполнением бюджета на разных уровнях. Налоги и акцизы являются основным инструментом для решения данной задачи. Прогнозируя налоги на основе макроэкономических факторов, можно предсказывать тренд развития экономики и, как следствие, страны.</a:t>
            </a:r>
          </a:p>
          <a:p>
            <a:r>
              <a:rPr lang="ru-RU" dirty="0"/>
              <a:t>Автоматизированная мульти-алгоритмическая компьютерная система позволит упростить процесс прогноза и улучшить его качество благодаря одновременному использованию нескольких алгоритмов прогнозирования, а также благодаря совмещению систем хранения и прогнозирования, в то время как в существующих системах используется единственный выбранный заранее алгоритм и системы хранения и прогнозирования разделены.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907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11564"/>
            <a:ext cx="8946541" cy="493683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b="1" dirty="0"/>
              <a:t>Цель дипломной работы </a:t>
            </a:r>
            <a:r>
              <a:rPr lang="ru-RU" dirty="0"/>
              <a:t>– разработать автоматизированную систему прогнозирования налоговых поступлений и акцизов, совмещенную с базой данных для хранения истории изменения налоговых поступлений, с использованием существующих алгоритмов прогнозирования.</a:t>
            </a:r>
          </a:p>
          <a:p>
            <a:pPr marL="0" indent="0">
              <a:buNone/>
            </a:pPr>
            <a:r>
              <a:rPr lang="ru-RU" dirty="0"/>
              <a:t>Для достижения данной цели были поставлены следующие </a:t>
            </a:r>
            <a:r>
              <a:rPr lang="ru-RU" b="1" dirty="0"/>
              <a:t>задачи</a:t>
            </a:r>
            <a:r>
              <a:rPr lang="ru-RU" dirty="0"/>
              <a:t>:</a:t>
            </a:r>
          </a:p>
          <a:p>
            <a:r>
              <a:rPr lang="ru-RU" dirty="0"/>
              <a:t>Изучить существующие алгоритмы прогнозирования и выбрать из них несколько.</a:t>
            </a:r>
          </a:p>
          <a:p>
            <a:r>
              <a:rPr lang="ru-RU" dirty="0"/>
              <a:t>Собрать данные по налогам и акцизам.</a:t>
            </a:r>
          </a:p>
          <a:p>
            <a:r>
              <a:rPr lang="ru-RU" dirty="0"/>
              <a:t>Разработать базу данных для хранения данных по налогам и акцизам.</a:t>
            </a:r>
          </a:p>
          <a:p>
            <a:r>
              <a:rPr lang="ru-RU" dirty="0"/>
              <a:t>Разработать систему с задокументированным API для прогнозирования с использованием выбранных алгоритмов, которая будет использовать данные из базы данных.</a:t>
            </a:r>
          </a:p>
          <a:p>
            <a:r>
              <a:rPr lang="ru-RU" dirty="0"/>
              <a:t>Разработать Web-интерфейс для взаимодействия с системой.</a:t>
            </a:r>
          </a:p>
          <a:p>
            <a:r>
              <a:rPr lang="ru-RU" dirty="0"/>
              <a:t>Проанализировать прогнозы, полученные выбранными алгоритмами прогнозирования, и с помощью этих прогнозных значений получить прогноз объема Федерального бюджета на следующий календарный период.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352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Методика анализа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анализа применения алгоритмов прогнозирования была разработана компьютерная система прогнозирования со следующими условиями:</a:t>
            </a:r>
          </a:p>
          <a:p>
            <a:r>
              <a:rPr lang="ru-RU" dirty="0"/>
              <a:t>Иметь возможность с минимальными усилиями добавлять новые алгоритмы прогнозирования</a:t>
            </a:r>
          </a:p>
          <a:p>
            <a:r>
              <a:rPr lang="ru-RU" dirty="0"/>
              <a:t>Иметь возможность с минимальными усилиями добавлять новые метрики</a:t>
            </a:r>
          </a:p>
          <a:p>
            <a:r>
              <a:rPr lang="ru-RU" dirty="0"/>
              <a:t>Анализировать прогноз с помощью реализованных метрик</a:t>
            </a:r>
          </a:p>
          <a:p>
            <a:r>
              <a:rPr lang="ru-RU" dirty="0"/>
              <a:t>Иметь графический интерфейс взаимодействия для удобства конечного пользователя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870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Методика анализа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достижения условий расширяемости системы были разработаны интерфейсы для алгоритмов и метрик.</a:t>
            </a:r>
          </a:p>
          <a:p>
            <a:pPr marL="0" indent="0">
              <a:buNone/>
            </a:pPr>
            <a:r>
              <a:rPr lang="ru-RU" dirty="0"/>
              <a:t>Интерфейс для алгоритмов состоит из следующих функций:</a:t>
            </a:r>
          </a:p>
          <a:p>
            <a:r>
              <a:rPr lang="ru-RU" dirty="0"/>
              <a:t>Выполнение прогноза</a:t>
            </a:r>
          </a:p>
          <a:p>
            <a:r>
              <a:rPr lang="ru-RU" dirty="0"/>
              <a:t>Получение названия алгоритма, его описания и списка необходимых параметров</a:t>
            </a:r>
          </a:p>
          <a:p>
            <a:r>
              <a:rPr lang="ru-RU" dirty="0"/>
              <a:t>Получение параметров, при которых был получен прогноз</a:t>
            </a:r>
          </a:p>
          <a:p>
            <a:pPr marL="0" indent="0">
              <a:buNone/>
            </a:pPr>
            <a:r>
              <a:rPr lang="ru-RU" dirty="0"/>
              <a:t>Интерфейс для метрик состоит из следующих функций:</a:t>
            </a:r>
          </a:p>
          <a:p>
            <a:r>
              <a:rPr lang="ru-RU" dirty="0"/>
              <a:t>Получение названия метрики</a:t>
            </a:r>
          </a:p>
          <a:p>
            <a:r>
              <a:rPr lang="ru-RU" dirty="0"/>
              <a:t>Вычисление метрики</a:t>
            </a:r>
          </a:p>
          <a:p>
            <a:r>
              <a:rPr lang="ru-RU" dirty="0"/>
              <a:t>Сравнение двух значений метрики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567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Методика анализа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проведения анализа по описанным интерфейсам были реализованы следующие алгоритмы прогнозирования:</a:t>
            </a:r>
          </a:p>
          <a:p>
            <a:r>
              <a:rPr lang="ru-RU" dirty="0"/>
              <a:t>Двойное экспоненциальное сглаживание</a:t>
            </a:r>
          </a:p>
          <a:p>
            <a:r>
              <a:rPr lang="ru-RU" dirty="0"/>
              <a:t>Множественная линейная регрессия</a:t>
            </a:r>
          </a:p>
          <a:p>
            <a:r>
              <a:rPr lang="en-US" dirty="0"/>
              <a:t>ARIMA</a:t>
            </a:r>
          </a:p>
          <a:p>
            <a:r>
              <a:rPr lang="en-US" dirty="0"/>
              <a:t>SSA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 следующие метрики:</a:t>
            </a:r>
          </a:p>
          <a:p>
            <a:r>
              <a:rPr lang="en-US" dirty="0"/>
              <a:t>MRSE</a:t>
            </a:r>
            <a:r>
              <a:rPr lang="ru-RU" dirty="0"/>
              <a:t> – корень из среднеквадратичной ошибки</a:t>
            </a:r>
            <a:endParaRPr lang="en-US" dirty="0"/>
          </a:p>
          <a:p>
            <a:r>
              <a:rPr lang="en-US" dirty="0"/>
              <a:t>ADT</a:t>
            </a:r>
            <a:r>
              <a:rPr lang="ru-RU" dirty="0"/>
              <a:t> – алгоритм динамической трансформации</a:t>
            </a:r>
            <a:endParaRPr lang="en-US" dirty="0"/>
          </a:p>
          <a:p>
            <a:r>
              <a:rPr lang="en-US" dirty="0"/>
              <a:t>MASE</a:t>
            </a:r>
            <a:r>
              <a:rPr lang="ru-RU" dirty="0"/>
              <a:t> – средняя масштабированная ошибка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5976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Методика анализа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16934-8C81-4817-A400-C08F60EA2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24000"/>
            <a:ext cx="8946541" cy="472439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Последовательность получения прогноза для налога:</a:t>
            </a:r>
          </a:p>
          <a:p>
            <a:r>
              <a:rPr lang="ru-RU" dirty="0"/>
              <a:t>Получаем запрос от пользователя с указанием налога, алгоритма и необходимых для этого алгоритма параметров</a:t>
            </a:r>
          </a:p>
          <a:p>
            <a:r>
              <a:rPr lang="ru-RU" dirty="0"/>
              <a:t>Достаем из БД данные по налогу и связанным с этим налогом факторам</a:t>
            </a:r>
          </a:p>
          <a:p>
            <a:r>
              <a:rPr lang="ru-RU" dirty="0"/>
              <a:t>Выполняем прогноз с помощью указанного алгоритма</a:t>
            </a:r>
          </a:p>
          <a:p>
            <a:r>
              <a:rPr lang="ru-RU" dirty="0"/>
              <a:t>Вычисляем метрики прогноза</a:t>
            </a:r>
          </a:p>
          <a:p>
            <a:r>
              <a:rPr lang="ru-RU" dirty="0"/>
              <a:t>Делаем сравнительный анализ метрик среди других прогнозов этого налога</a:t>
            </a:r>
          </a:p>
          <a:p>
            <a:r>
              <a:rPr lang="ru-RU" dirty="0"/>
              <a:t>Возвращаем ответ пользователю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Результаты исследования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E7DCB9CB-A730-46A2-BC98-DED0B5A9C3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351728"/>
              </p:ext>
            </p:extLst>
          </p:nvPr>
        </p:nvGraphicFramePr>
        <p:xfrm>
          <a:off x="646111" y="1695196"/>
          <a:ext cx="9825820" cy="41237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3048">
                  <a:extLst>
                    <a:ext uri="{9D8B030D-6E8A-4147-A177-3AD203B41FA5}">
                      <a16:colId xmlns:a16="http://schemas.microsoft.com/office/drawing/2014/main" val="673706309"/>
                    </a:ext>
                  </a:extLst>
                </a:gridCol>
                <a:gridCol w="771981">
                  <a:extLst>
                    <a:ext uri="{9D8B030D-6E8A-4147-A177-3AD203B41FA5}">
                      <a16:colId xmlns:a16="http://schemas.microsoft.com/office/drawing/2014/main" val="2157337123"/>
                    </a:ext>
                  </a:extLst>
                </a:gridCol>
                <a:gridCol w="831011">
                  <a:extLst>
                    <a:ext uri="{9D8B030D-6E8A-4147-A177-3AD203B41FA5}">
                      <a16:colId xmlns:a16="http://schemas.microsoft.com/office/drawing/2014/main" val="936254410"/>
                    </a:ext>
                  </a:extLst>
                </a:gridCol>
                <a:gridCol w="962013">
                  <a:extLst>
                    <a:ext uri="{9D8B030D-6E8A-4147-A177-3AD203B41FA5}">
                      <a16:colId xmlns:a16="http://schemas.microsoft.com/office/drawing/2014/main" val="1126473259"/>
                    </a:ext>
                  </a:extLst>
                </a:gridCol>
                <a:gridCol w="617047">
                  <a:extLst>
                    <a:ext uri="{9D8B030D-6E8A-4147-A177-3AD203B41FA5}">
                      <a16:colId xmlns:a16="http://schemas.microsoft.com/office/drawing/2014/main" val="39626742"/>
                    </a:ext>
                  </a:extLst>
                </a:gridCol>
                <a:gridCol w="1035626">
                  <a:extLst>
                    <a:ext uri="{9D8B030D-6E8A-4147-A177-3AD203B41FA5}">
                      <a16:colId xmlns:a16="http://schemas.microsoft.com/office/drawing/2014/main" val="2421248546"/>
                    </a:ext>
                  </a:extLst>
                </a:gridCol>
                <a:gridCol w="829946">
                  <a:extLst>
                    <a:ext uri="{9D8B030D-6E8A-4147-A177-3AD203B41FA5}">
                      <a16:colId xmlns:a16="http://schemas.microsoft.com/office/drawing/2014/main" val="3354332503"/>
                    </a:ext>
                  </a:extLst>
                </a:gridCol>
                <a:gridCol w="737569">
                  <a:extLst>
                    <a:ext uri="{9D8B030D-6E8A-4147-A177-3AD203B41FA5}">
                      <a16:colId xmlns:a16="http://schemas.microsoft.com/office/drawing/2014/main" val="3970295811"/>
                    </a:ext>
                  </a:extLst>
                </a:gridCol>
                <a:gridCol w="676223">
                  <a:extLst>
                    <a:ext uri="{9D8B030D-6E8A-4147-A177-3AD203B41FA5}">
                      <a16:colId xmlns:a16="http://schemas.microsoft.com/office/drawing/2014/main" val="1272230344"/>
                    </a:ext>
                  </a:extLst>
                </a:gridCol>
                <a:gridCol w="676223">
                  <a:extLst>
                    <a:ext uri="{9D8B030D-6E8A-4147-A177-3AD203B41FA5}">
                      <a16:colId xmlns:a16="http://schemas.microsoft.com/office/drawing/2014/main" val="2396942689"/>
                    </a:ext>
                  </a:extLst>
                </a:gridCol>
                <a:gridCol w="637254">
                  <a:extLst>
                    <a:ext uri="{9D8B030D-6E8A-4147-A177-3AD203B41FA5}">
                      <a16:colId xmlns:a16="http://schemas.microsoft.com/office/drawing/2014/main" val="1310618679"/>
                    </a:ext>
                  </a:extLst>
                </a:gridCol>
                <a:gridCol w="767879">
                  <a:extLst>
                    <a:ext uri="{9D8B030D-6E8A-4147-A177-3AD203B41FA5}">
                      <a16:colId xmlns:a16="http://schemas.microsoft.com/office/drawing/2014/main" val="3348022161"/>
                    </a:ext>
                  </a:extLst>
                </a:gridCol>
              </a:tblGrid>
              <a:tr h="1136473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 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НДПИ</a:t>
                      </a: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НДС</a:t>
                      </a: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Налог на прибыль</a:t>
                      </a: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Табак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Табачные изделия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Нефтяное сырье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Керосин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Дизель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Бензин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Газ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Алкоголь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extLst>
                  <a:ext uri="{0D108BD9-81ED-4DB2-BD59-A6C34878D82A}">
                    <a16:rowId xmlns:a16="http://schemas.microsoft.com/office/drawing/2014/main" val="575417072"/>
                  </a:ext>
                </a:extLst>
              </a:tr>
              <a:tr h="101845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Алгоритм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b="0" dirty="0">
                          <a:effectLst/>
                          <a:latin typeface="+mj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SSA</a:t>
                      </a:r>
                      <a:endParaRPr lang="ru-RU" sz="1100" b="0" dirty="0">
                        <a:effectLst/>
                        <a:latin typeface="+mj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b="0" dirty="0"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SSA</a:t>
                      </a:r>
                      <a:endParaRPr lang="ru-RU" sz="1100" b="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b="0" dirty="0"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SSA</a:t>
                      </a:r>
                      <a:endParaRPr lang="ru-RU" sz="1100" b="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SSA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Двойное сглаживание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SSA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SSA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SSA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SSA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SSA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SSA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extLst>
                  <a:ext uri="{0D108BD9-81ED-4DB2-BD59-A6C34878D82A}">
                    <a16:rowId xmlns:a16="http://schemas.microsoft.com/office/drawing/2014/main" val="301290168"/>
                  </a:ext>
                </a:extLst>
              </a:tr>
              <a:tr h="656262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ADT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698,57</a:t>
                      </a:r>
                      <a:endParaRPr lang="ru-RU" sz="1100" dirty="0">
                        <a:effectLst/>
                        <a:latin typeface="+mj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441,296</a:t>
                      </a:r>
                      <a:endParaRPr lang="ru-RU" sz="110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217,436</a:t>
                      </a:r>
                      <a:endParaRPr lang="ru-RU" sz="110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14,2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198,421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767.5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13,092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42</a:t>
                      </a:r>
                      <a:r>
                        <a:rPr lang="ru-RU" sz="1100">
                          <a:effectLst/>
                        </a:rPr>
                        <a:t>,067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55,232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86,85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79,462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extLst>
                  <a:ext uri="{0D108BD9-81ED-4DB2-BD59-A6C34878D82A}">
                    <a16:rowId xmlns:a16="http://schemas.microsoft.com/office/drawing/2014/main" val="1940580229"/>
                  </a:ext>
                </a:extLst>
              </a:tr>
              <a:tr h="656262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MASE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solidFill>
                            <a:srgbClr val="000000"/>
                          </a:solidFill>
                          <a:effectLst/>
                          <a:latin typeface="+mj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0,061</a:t>
                      </a:r>
                      <a:endParaRPr lang="ru-RU" sz="1100">
                        <a:effectLst/>
                        <a:latin typeface="+mj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0,102</a:t>
                      </a:r>
                      <a:endParaRPr lang="ru-RU" sz="110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0,253</a:t>
                      </a:r>
                      <a:endParaRPr lang="ru-RU" sz="110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0,442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0,635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0.186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0,394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0,251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0,284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0,464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0,735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extLst>
                  <a:ext uri="{0D108BD9-81ED-4DB2-BD59-A6C34878D82A}">
                    <a16:rowId xmlns:a16="http://schemas.microsoft.com/office/drawing/2014/main" val="1626917748"/>
                  </a:ext>
                </a:extLst>
              </a:tr>
              <a:tr h="656262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effectLst/>
                        </a:rPr>
                        <a:t>RMSE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97,039</a:t>
                      </a:r>
                      <a:endParaRPr lang="ru-RU" sz="1100" dirty="0">
                        <a:effectLst/>
                        <a:latin typeface="+mj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53,793</a:t>
                      </a:r>
                      <a:endParaRPr lang="ru-RU" sz="110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Yu Mincho" panose="02020400000000000000" pitchFamily="18" charset="-128"/>
                          <a:cs typeface="Times New Roman" panose="02020603050405020304" pitchFamily="18" charset="0"/>
                        </a:rPr>
                        <a:t>50,304</a:t>
                      </a:r>
                      <a:endParaRPr lang="ru-RU" sz="1100" dirty="0">
                        <a:effectLst/>
                        <a:latin typeface="+mn-lt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4,314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34,553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281.857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6,524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6,964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11,715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23,321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100" dirty="0">
                          <a:effectLst/>
                        </a:rPr>
                        <a:t>12,669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7663" marR="67663" marT="0" marB="0" anchor="ctr"/>
                </a:tc>
                <a:extLst>
                  <a:ext uri="{0D108BD9-81ED-4DB2-BD59-A6C34878D82A}">
                    <a16:rowId xmlns:a16="http://schemas.microsoft.com/office/drawing/2014/main" val="1746043649"/>
                  </a:ext>
                </a:extLst>
              </a:tr>
            </a:tbl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056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1B6622-7F76-42EF-A58B-7095249E4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5646"/>
          </a:xfrm>
        </p:spPr>
        <p:txBody>
          <a:bodyPr/>
          <a:lstStyle/>
          <a:p>
            <a:r>
              <a:rPr lang="ru-RU" sz="3200" dirty="0"/>
              <a:t>Результаты исследования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50D8CD51-DFA1-4B86-AF10-A15A7268E0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5294080"/>
              </p:ext>
            </p:extLst>
          </p:nvPr>
        </p:nvGraphicFramePr>
        <p:xfrm>
          <a:off x="1316799" y="1819562"/>
          <a:ext cx="8063345" cy="3422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5243">
                  <a:extLst>
                    <a:ext uri="{9D8B030D-6E8A-4147-A177-3AD203B41FA5}">
                      <a16:colId xmlns:a16="http://schemas.microsoft.com/office/drawing/2014/main" val="4133502931"/>
                    </a:ext>
                  </a:extLst>
                </a:gridCol>
                <a:gridCol w="2016034">
                  <a:extLst>
                    <a:ext uri="{9D8B030D-6E8A-4147-A177-3AD203B41FA5}">
                      <a16:colId xmlns:a16="http://schemas.microsoft.com/office/drawing/2014/main" val="3304868747"/>
                    </a:ext>
                  </a:extLst>
                </a:gridCol>
                <a:gridCol w="2016034">
                  <a:extLst>
                    <a:ext uri="{9D8B030D-6E8A-4147-A177-3AD203B41FA5}">
                      <a16:colId xmlns:a16="http://schemas.microsoft.com/office/drawing/2014/main" val="3536378000"/>
                    </a:ext>
                  </a:extLst>
                </a:gridCol>
                <a:gridCol w="2016034">
                  <a:extLst>
                    <a:ext uri="{9D8B030D-6E8A-4147-A177-3AD203B41FA5}">
                      <a16:colId xmlns:a16="http://schemas.microsoft.com/office/drawing/2014/main" val="2336589338"/>
                    </a:ext>
                  </a:extLst>
                </a:gridCol>
              </a:tblGrid>
              <a:tr h="757383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 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 dirty="0">
                          <a:effectLst/>
                        </a:rPr>
                        <a:t>SSA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Множественная регрессия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Ручная множественная регрессия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8914435"/>
                  </a:ext>
                </a:extLst>
              </a:tr>
              <a:tr h="42041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ADT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1 178,503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266,858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266,858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0548529"/>
                  </a:ext>
                </a:extLst>
              </a:tr>
              <a:tr h="42041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MASE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0,078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0,023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0,023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40709851"/>
                  </a:ext>
                </a:extLst>
              </a:tr>
              <a:tr h="42041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MRSE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150,944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47,922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47,922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4604776"/>
                  </a:ext>
                </a:extLst>
              </a:tr>
              <a:tr h="484428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Прогноз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21 421,421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19 721,471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19 069,24</a:t>
                      </a:r>
                      <a:r>
                        <a:rPr lang="en-US" sz="1200">
                          <a:effectLst/>
                        </a:rPr>
                        <a:t>3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3242023"/>
                  </a:ext>
                </a:extLst>
              </a:tr>
              <a:tr h="498764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Реальное значение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>
                          <a:effectLst/>
                        </a:rPr>
                        <a:t>19 600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19 600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19 600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55615288"/>
                  </a:ext>
                </a:extLst>
              </a:tr>
              <a:tr h="42041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ru-RU" sz="1200" dirty="0">
                          <a:effectLst/>
                        </a:rPr>
                        <a:t>Отклонение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9</a:t>
                      </a:r>
                      <a:r>
                        <a:rPr lang="ru-RU" sz="1200">
                          <a:effectLst/>
                        </a:rPr>
                        <a:t>,</a:t>
                      </a:r>
                      <a:r>
                        <a:rPr lang="en-US" sz="1200">
                          <a:effectLst/>
                        </a:rPr>
                        <a:t>3%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>
                          <a:effectLst/>
                        </a:rPr>
                        <a:t>0</a:t>
                      </a:r>
                      <a:r>
                        <a:rPr lang="ru-RU" sz="1200">
                          <a:effectLst/>
                        </a:rPr>
                        <a:t>,</a:t>
                      </a:r>
                      <a:r>
                        <a:rPr lang="en-US" sz="1200">
                          <a:effectLst/>
                        </a:rPr>
                        <a:t>6%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r>
                        <a:rPr lang="ru-RU" sz="1200" dirty="0">
                          <a:effectLst/>
                        </a:rPr>
                        <a:t>,</a:t>
                      </a:r>
                      <a:r>
                        <a:rPr lang="en-US" sz="1200" dirty="0">
                          <a:effectLst/>
                        </a:rPr>
                        <a:t>7%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5435791"/>
                  </a:ext>
                </a:extLst>
              </a:tr>
            </a:tbl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D78AEE-8896-4D4A-8350-D3153806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0A4EA-E231-4BE6-BACE-3AEF5A5C1EF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58609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269</TotalTime>
  <Words>683</Words>
  <Application>Microsoft Office PowerPoint</Application>
  <PresentationFormat>Широкоэкранный</PresentationFormat>
  <Paragraphs>159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Ион</vt:lpstr>
      <vt:lpstr>Новосибирский государственный университет, НГУ. 09.03.01 Информатика и вычислительная техника. Программная инженерия и компьютерные науки      Разработка компьютерной системы прогнозирования налоговых поступлений и акцизов</vt:lpstr>
      <vt:lpstr>Актуальность исследования</vt:lpstr>
      <vt:lpstr>Цели и задачи</vt:lpstr>
      <vt:lpstr>Методика анализа</vt:lpstr>
      <vt:lpstr>Методика анализа</vt:lpstr>
      <vt:lpstr>Методика анализа</vt:lpstr>
      <vt:lpstr>Методика анализа</vt:lpstr>
      <vt:lpstr>Результаты исследования</vt:lpstr>
      <vt:lpstr>Результаты исследования</vt:lpstr>
      <vt:lpstr>Результаты исследования</vt:lpstr>
      <vt:lpstr>Итоги</vt:lpstr>
      <vt:lpstr>Презентация PowerPoint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Новосибирский государственный университет, НГУ. 09.03.01 Информатика и вычислительная техника. Программная инженерия и компьютерные науки</dc:title>
  <dc:creator>Слава Шинкевич</dc:creator>
  <cp:lastModifiedBy>Слава Шинкевич</cp:lastModifiedBy>
  <cp:revision>17</cp:revision>
  <dcterms:created xsi:type="dcterms:W3CDTF">2024-05-22T10:56:24Z</dcterms:created>
  <dcterms:modified xsi:type="dcterms:W3CDTF">2024-06-18T13:03:23Z</dcterms:modified>
</cp:coreProperties>
</file>

<file path=docProps/thumbnail.jpeg>
</file>